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heme/theme5.xml" ContentType="application/vnd.openxmlformats-officedocument.theme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7" r:id="rId3"/>
    <p:sldMasterId id="2147483687" r:id="rId4"/>
  </p:sldMasterIdLst>
  <p:notesMasterIdLst>
    <p:notesMasterId r:id="rId24"/>
  </p:notesMasterIdLst>
  <p:sldIdLst>
    <p:sldId id="273" r:id="rId5"/>
    <p:sldId id="258" r:id="rId6"/>
    <p:sldId id="331" r:id="rId7"/>
    <p:sldId id="334" r:id="rId8"/>
    <p:sldId id="335" r:id="rId9"/>
    <p:sldId id="336" r:id="rId10"/>
    <p:sldId id="337" r:id="rId11"/>
    <p:sldId id="309" r:id="rId12"/>
    <p:sldId id="308" r:id="rId13"/>
    <p:sldId id="310" r:id="rId14"/>
    <p:sldId id="330" r:id="rId15"/>
    <p:sldId id="298" r:id="rId16"/>
    <p:sldId id="319" r:id="rId17"/>
    <p:sldId id="320" r:id="rId18"/>
    <p:sldId id="329" r:id="rId19"/>
    <p:sldId id="332" r:id="rId20"/>
    <p:sldId id="333" r:id="rId21"/>
    <p:sldId id="287" r:id="rId22"/>
    <p:sldId id="28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95226" autoAdjust="0"/>
  </p:normalViewPr>
  <p:slideViewPr>
    <p:cSldViewPr>
      <p:cViewPr>
        <p:scale>
          <a:sx n="111" d="100"/>
          <a:sy n="111" d="100"/>
        </p:scale>
        <p:origin x="-186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C587E-D380-4F97-BEA9-06851DDE65E8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64DBE-7402-488B-B662-60A15DD4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8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7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Ask:  Who </a:t>
            </a:r>
            <a:r>
              <a:rPr lang="es-CL" dirty="0" err="1"/>
              <a:t>watched</a:t>
            </a:r>
            <a:r>
              <a:rPr lang="es-CL" dirty="0"/>
              <a:t> </a:t>
            </a:r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week</a:t>
            </a:r>
            <a:r>
              <a:rPr lang="es-CL" dirty="0"/>
              <a:t> videos?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58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jpe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jpe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741470" y="560855"/>
            <a:ext cx="4659986" cy="5741604"/>
            <a:chOff x="2535069" y="594571"/>
            <a:chExt cx="4850032" cy="5634753"/>
          </a:xfrm>
        </p:grpSpPr>
        <p:sp>
          <p:nvSpPr>
            <p:cNvPr id="9" name="Rectangle 8"/>
            <p:cNvSpPr/>
            <p:nvPr userDrawn="1"/>
          </p:nvSpPr>
          <p:spPr>
            <a:xfrm rot="2595032">
              <a:off x="4442488" y="594571"/>
              <a:ext cx="1050039" cy="56347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329186" y="882812"/>
              <a:ext cx="1055915" cy="1055915"/>
            </a:xfrm>
            <a:prstGeom prst="ellipse">
              <a:avLst/>
            </a:prstGeom>
            <a:solidFill>
              <a:srgbClr val="315E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2535069" y="4906882"/>
              <a:ext cx="1055915" cy="10559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536578" y="1618752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6578" y="4221087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41577" y="1700810"/>
            <a:ext cx="4979465" cy="18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1969" y="3634979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Secondary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11967" y="3933063"/>
            <a:ext cx="1296665" cy="288033"/>
          </a:xfrm>
        </p:spPr>
        <p:txBody>
          <a:bodyPr anchor="ctr">
            <a:noAutofit/>
          </a:bodyPr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795" r="5170" b="27021"/>
          <a:stretch/>
        </p:blipFill>
        <p:spPr>
          <a:xfrm>
            <a:off x="6073205" y="5126499"/>
            <a:ext cx="2581452" cy="9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87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92285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93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2285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93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1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1972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1"/>
            <a:ext cx="4818710" cy="4569117"/>
          </a:xfrm>
        </p:spPr>
        <p:txBody>
          <a:bodyPr numCol="2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1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3423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5" y="1353441"/>
            <a:ext cx="2550161" cy="4569117"/>
          </a:xfrm>
        </p:spPr>
        <p:txBody>
          <a:bodyPr numCol="1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1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429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1"/>
            <a:ext cx="2190323" cy="4569117"/>
          </a:xfrm>
        </p:spPr>
        <p:txBody>
          <a:bodyPr numCol="1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1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5109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2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003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2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66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3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533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6074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209064" y="1028804"/>
            <a:ext cx="7446789" cy="5829202"/>
            <a:chOff x="735726" y="1020138"/>
            <a:chExt cx="7922092" cy="5847385"/>
          </a:xfrm>
        </p:grpSpPr>
        <p:sp>
          <p:nvSpPr>
            <p:cNvPr id="16" name="Rectangle 3"/>
            <p:cNvSpPr/>
            <p:nvPr userDrawn="1"/>
          </p:nvSpPr>
          <p:spPr>
            <a:xfrm rot="2700000">
              <a:off x="3801387" y="742685"/>
              <a:ext cx="1790769" cy="7922092"/>
            </a:xfrm>
            <a:custGeom>
              <a:avLst/>
              <a:gdLst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0 w 1771355"/>
                <a:gd name="connsiteY3" fmla="*/ 8124148 h 8124148"/>
                <a:gd name="connsiteX4" fmla="*/ 0 w 1771355"/>
                <a:gd name="connsiteY4" fmla="*/ 0 h 8124148"/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6736 w 1771355"/>
                <a:gd name="connsiteY3" fmla="*/ 7922092 h 8124148"/>
                <a:gd name="connsiteX4" fmla="*/ 0 w 1771355"/>
                <a:gd name="connsiteY4" fmla="*/ 0 h 8124148"/>
                <a:gd name="connsiteX0" fmla="*/ 0 w 1771355"/>
                <a:gd name="connsiteY0" fmla="*/ 0 h 7922092"/>
                <a:gd name="connsiteX1" fmla="*/ 1771355 w 1771355"/>
                <a:gd name="connsiteY1" fmla="*/ 0 h 7922092"/>
                <a:gd name="connsiteX2" fmla="*/ 1771355 w 1771355"/>
                <a:gd name="connsiteY2" fmla="*/ 6144002 h 7922092"/>
                <a:gd name="connsiteX3" fmla="*/ 6736 w 1771355"/>
                <a:gd name="connsiteY3" fmla="*/ 7922092 h 7922092"/>
                <a:gd name="connsiteX4" fmla="*/ 0 w 1771355"/>
                <a:gd name="connsiteY4" fmla="*/ 0 h 79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1355" h="7922092">
                  <a:moveTo>
                    <a:pt x="0" y="0"/>
                  </a:moveTo>
                  <a:lnTo>
                    <a:pt x="1771355" y="0"/>
                  </a:lnTo>
                  <a:lnTo>
                    <a:pt x="1771355" y="6144002"/>
                  </a:lnTo>
                  <a:lnTo>
                    <a:pt x="6736" y="7922092"/>
                  </a:lnTo>
                  <a:cubicBezTo>
                    <a:pt x="4491" y="5281395"/>
                    <a:pt x="2245" y="2640697"/>
                    <a:pt x="0" y="0"/>
                  </a:cubicBezTo>
                  <a:close/>
                </a:path>
              </a:pathLst>
            </a:custGeom>
            <a:solidFill>
              <a:srgbClr val="9999B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57963" y="1958405"/>
              <a:ext cx="1760399" cy="4909118"/>
            </a:xfrm>
            <a:prstGeom prst="rect">
              <a:avLst/>
            </a:prstGeom>
            <a:solidFill>
              <a:srgbClr val="5BB7E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8" name="Freeform 17"/>
            <p:cNvSpPr/>
            <p:nvPr userDrawn="1"/>
          </p:nvSpPr>
          <p:spPr>
            <a:xfrm>
              <a:off x="6557963" y="1842338"/>
              <a:ext cx="1550195" cy="2233614"/>
            </a:xfrm>
            <a:custGeom>
              <a:avLst/>
              <a:gdLst>
                <a:gd name="connsiteX0" fmla="*/ 114300 w 1543050"/>
                <a:gd name="connsiteY0" fmla="*/ 1590675 h 2200275"/>
                <a:gd name="connsiteX1" fmla="*/ 0 w 1543050"/>
                <a:gd name="connsiteY1" fmla="*/ 0 h 2200275"/>
                <a:gd name="connsiteX2" fmla="*/ 1543050 w 1543050"/>
                <a:gd name="connsiteY2" fmla="*/ 666750 h 2200275"/>
                <a:gd name="connsiteX3" fmla="*/ 0 w 1543050"/>
                <a:gd name="connsiteY3" fmla="*/ 2200275 h 2200275"/>
                <a:gd name="connsiteX4" fmla="*/ 0 w 1543050"/>
                <a:gd name="connsiteY4" fmla="*/ 9525 h 2200275"/>
                <a:gd name="connsiteX5" fmla="*/ 0 w 1543050"/>
                <a:gd name="connsiteY5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0 h 2200275"/>
                <a:gd name="connsiteX0" fmla="*/ 0 w 1552575"/>
                <a:gd name="connsiteY0" fmla="*/ 0 h 2200275"/>
                <a:gd name="connsiteX1" fmla="*/ 1552575 w 1552575"/>
                <a:gd name="connsiteY1" fmla="*/ 647984 h 2200275"/>
                <a:gd name="connsiteX2" fmla="*/ 0 w 1552575"/>
                <a:gd name="connsiteY2" fmla="*/ 2200275 h 2200275"/>
                <a:gd name="connsiteX3" fmla="*/ 0 w 1552575"/>
                <a:gd name="connsiteY3" fmla="*/ 9525 h 2200275"/>
                <a:gd name="connsiteX4" fmla="*/ 0 w 1552575"/>
                <a:gd name="connsiteY4" fmla="*/ 0 h 2200275"/>
                <a:gd name="connsiteX0" fmla="*/ 0 w 1547813"/>
                <a:gd name="connsiteY0" fmla="*/ 0 h 2200275"/>
                <a:gd name="connsiteX1" fmla="*/ 1547813 w 1547813"/>
                <a:gd name="connsiteY1" fmla="*/ 647984 h 2200275"/>
                <a:gd name="connsiteX2" fmla="*/ 0 w 1547813"/>
                <a:gd name="connsiteY2" fmla="*/ 2200275 h 2200275"/>
                <a:gd name="connsiteX3" fmla="*/ 0 w 1547813"/>
                <a:gd name="connsiteY3" fmla="*/ 9525 h 2200275"/>
                <a:gd name="connsiteX4" fmla="*/ 0 w 1547813"/>
                <a:gd name="connsiteY4" fmla="*/ 0 h 2200275"/>
                <a:gd name="connsiteX0" fmla="*/ 0 w 1550195"/>
                <a:gd name="connsiteY0" fmla="*/ 0 h 2200275"/>
                <a:gd name="connsiteX1" fmla="*/ 1550195 w 1550195"/>
                <a:gd name="connsiteY1" fmla="*/ 647984 h 2200275"/>
                <a:gd name="connsiteX2" fmla="*/ 0 w 1550195"/>
                <a:gd name="connsiteY2" fmla="*/ 2200275 h 2200275"/>
                <a:gd name="connsiteX3" fmla="*/ 0 w 1550195"/>
                <a:gd name="connsiteY3" fmla="*/ 9525 h 2200275"/>
                <a:gd name="connsiteX4" fmla="*/ 0 w 1550195"/>
                <a:gd name="connsiteY4" fmla="*/ 0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5" h="2200275">
                  <a:moveTo>
                    <a:pt x="0" y="0"/>
                  </a:moveTo>
                  <a:lnTo>
                    <a:pt x="1550195" y="647984"/>
                  </a:lnTo>
                  <a:lnTo>
                    <a:pt x="0" y="2200275"/>
                  </a:ln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F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556290" y="1020138"/>
              <a:ext cx="1762072" cy="1790769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32370" y="1648900"/>
            <a:ext cx="4975735" cy="252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3200" b="0"/>
            </a:lvl1pPr>
          </a:lstStyle>
          <a:p>
            <a:r>
              <a:rPr lang="en-US" dirty="0"/>
              <a:t>Divider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6578" y="4273000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5376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7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088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7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2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6505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2"/>
            <a:ext cx="4818710" cy="4569117"/>
          </a:xfrm>
        </p:spPr>
        <p:txBody>
          <a:bodyPr numCol="2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2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098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2"/>
            <a:ext cx="2550161" cy="4569117"/>
          </a:xfrm>
        </p:spPr>
        <p:txBody>
          <a:bodyPr numCol="1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2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537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2"/>
            <a:ext cx="2190323" cy="4569117"/>
          </a:xfrm>
        </p:spPr>
        <p:txBody>
          <a:bodyPr numCol="1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2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536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3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40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3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504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4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272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964122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006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4" y="395345"/>
            <a:ext cx="8072469" cy="709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0106" rIns="0" bIns="40106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1050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3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4188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3"/>
            <a:ext cx="4818710" cy="4569117"/>
          </a:xfrm>
        </p:spPr>
        <p:txBody>
          <a:bodyPr numCol="2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3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863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3"/>
            <a:ext cx="2550161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7884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3"/>
            <a:ext cx="2190323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27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4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76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4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060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65275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Blank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0287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3"/>
            <a:ext cx="2550161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617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 userDrawn="1"/>
        </p:nvGrpSpPr>
        <p:grpSpPr>
          <a:xfrm>
            <a:off x="2741470" y="560855"/>
            <a:ext cx="4659986" cy="5741604"/>
            <a:chOff x="2535069" y="594571"/>
            <a:chExt cx="4850032" cy="5634753"/>
          </a:xfrm>
        </p:grpSpPr>
        <p:sp>
          <p:nvSpPr>
            <p:cNvPr id="9" name="Rectangle 8"/>
            <p:cNvSpPr/>
            <p:nvPr userDrawn="1"/>
          </p:nvSpPr>
          <p:spPr>
            <a:xfrm rot="2595032">
              <a:off x="4442488" y="594571"/>
              <a:ext cx="1050039" cy="56347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329186" y="882812"/>
              <a:ext cx="1055915" cy="1055915"/>
            </a:xfrm>
            <a:prstGeom prst="ellipse">
              <a:avLst/>
            </a:prstGeom>
            <a:solidFill>
              <a:srgbClr val="315E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2535069" y="4906882"/>
              <a:ext cx="1055915" cy="10559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536578" y="1618752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536578" y="4221087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41577" y="1700810"/>
            <a:ext cx="4979465" cy="18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1969" y="3634979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Secondary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37366" y="3933063"/>
            <a:ext cx="1571266" cy="288033"/>
          </a:xfrm>
        </p:spPr>
        <p:txBody>
          <a:bodyPr anchor="ctr">
            <a:noAutofit/>
          </a:bodyPr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mmmm</a:t>
            </a:r>
            <a:r>
              <a:rPr lang="en-US" dirty="0"/>
              <a:t> d, </a:t>
            </a:r>
            <a:r>
              <a:rPr lang="en-US" dirty="0" err="1"/>
              <a:t>yyyy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795" r="5170" b="27021"/>
          <a:stretch/>
        </p:blipFill>
        <p:spPr>
          <a:xfrm>
            <a:off x="6073205" y="5126499"/>
            <a:ext cx="2581452" cy="97623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48121" y="5447237"/>
            <a:ext cx="1386607" cy="557807"/>
          </a:xfrm>
        </p:spPr>
        <p:txBody>
          <a:bodyPr anchor="ctr">
            <a:normAutofit/>
          </a:bodyPr>
          <a:lstStyle>
            <a:lvl1pPr>
              <a:defRPr sz="1100"/>
            </a:lvl1pPr>
          </a:lstStyle>
          <a:p>
            <a:r>
              <a:rPr lang="en-GB" dirty="0"/>
              <a:t>‘Space for client logo, delete if not needed’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1969" y="4247441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 sz="1600" kern="0" dirty="0">
                <a:solidFill>
                  <a:srgbClr val="939598"/>
                </a:solidFill>
              </a:rPr>
              <a:t>Presenter’s Name</a:t>
            </a:r>
          </a:p>
        </p:txBody>
      </p:sp>
    </p:spTree>
    <p:extLst>
      <p:ext uri="{BB962C8B-B14F-4D97-AF65-F5344CB8AC3E}">
        <p14:creationId xmlns:p14="http://schemas.microsoft.com/office/powerpoint/2010/main" val="189737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2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18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2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7108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oleObject" Target="../embeddings/oleObject8.bin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ags" Target="../tags/tag8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vmlDrawing" Target="../drawings/vmlDrawing8.v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oleObject" Target="../embeddings/oleObject9.bin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ags" Target="../tags/tag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vmlDrawing" Target="../drawings/vmlDrawing9.v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oleObject" Target="../embeddings/oleObject10.bin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ags" Target="../tags/tag10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vmlDrawing" Target="../drawings/vmlDrawing10.vml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1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think-cell Slide" r:id="rId12" imgW="0" imgH="0" progId="TCLayout.ActiveDocument.1">
                  <p:embed/>
                </p:oleObj>
              </mc:Choice>
              <mc:Fallback>
                <p:oleObj name="think-cell Slide" r:id="rId12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39"/>
            <a:ext cx="8072469" cy="4569117"/>
          </a:xfrm>
          <a:prstGeom prst="rect">
            <a:avLst/>
          </a:prstGeom>
        </p:spPr>
        <p:txBody>
          <a:bodyPr vert="horz" lIns="0" tIns="40106" rIns="0" bIns="4010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sz="1200"/>
              <a:t>Fifth level</a:t>
            </a:r>
            <a:endParaRPr lang="en-GB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5"/>
            <a:ext cx="8072469" cy="709521"/>
          </a:xfrm>
          <a:prstGeom prst="rect">
            <a:avLst/>
          </a:prstGeom>
        </p:spPr>
        <p:txBody>
          <a:bodyPr vert="horz" lIns="0" tIns="40106" rIns="0" bIns="40106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32" name="Rectangle 31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7" r:id="rId6"/>
    <p:sldLayoutId id="2147483700" r:id="rId7"/>
    <p:sldLayoutId id="2147483701" r:id="rId8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tx1">
              <a:lumMod val="65000"/>
              <a:lumOff val="35000"/>
            </a:schemeClr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163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327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491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6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00528" indent="-200528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lang="en-US" sz="12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01056" indent="-200528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369" indent="-199136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2112" indent="-197743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854" indent="-197743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781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945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109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1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2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5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367">
          <p15:clr>
            <a:srgbClr val="F26B43"/>
          </p15:clr>
        </p15:guide>
        <p15:guide id="2" pos="395" userDrawn="1">
          <p15:clr>
            <a:srgbClr val="F26B43"/>
          </p15:clr>
        </p15:guide>
        <p15:guide id="3" pos="6345" userDrawn="1">
          <p15:clr>
            <a:srgbClr val="F26B43"/>
          </p15:clr>
        </p15:guide>
        <p15:guide id="4" orient="horz" pos="928" userDrawn="1">
          <p15:clr>
            <a:srgbClr val="F26B43"/>
          </p15:clr>
        </p15:guide>
        <p15:guide id="6" orient="horz" pos="765" userDrawn="1">
          <p15:clr>
            <a:srgbClr val="F26B43"/>
          </p15:clr>
        </p15:guide>
        <p15:guide id="7" orient="horz" pos="410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8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1"/>
            <a:ext cx="8072469" cy="4569117"/>
          </a:xfrm>
          <a:prstGeom prst="rect">
            <a:avLst/>
          </a:prstGeom>
        </p:spPr>
        <p:txBody>
          <a:bodyPr vert="horz" lIns="0" tIns="40103" rIns="0" bIns="4010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7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1" y="6335821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‹#›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2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14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tx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126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2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38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508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727" indent="-200512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1024" indent="-200512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321" indent="-199120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2048" indent="-197727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775" indent="-197727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663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790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917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6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8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5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3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6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2"/>
            <a:ext cx="8072469" cy="4569117"/>
          </a:xfrm>
          <a:prstGeom prst="rect">
            <a:avLst/>
          </a:prstGeom>
        </p:spPr>
        <p:txBody>
          <a:bodyPr vert="horz" lIns="0" tIns="40099" rIns="0" bIns="4009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7"/>
            <a:ext cx="8072469" cy="709521"/>
          </a:xfrm>
          <a:prstGeom prst="rect">
            <a:avLst/>
          </a:prstGeom>
        </p:spPr>
        <p:txBody>
          <a:bodyPr vert="horz" lIns="0" tIns="40099" rIns="0" bIns="40099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8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2" y="6335822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‹#›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3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1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accent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09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181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27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36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711" indent="-200496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0992" indent="-200496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273" indent="-199104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1984" indent="-197711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696" indent="-197711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544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635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725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1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  <p15:guide id="9" orient="horz" pos="410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6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3"/>
            <a:ext cx="8072469" cy="4569117"/>
          </a:xfrm>
          <a:prstGeom prst="rect">
            <a:avLst/>
          </a:prstGeom>
        </p:spPr>
        <p:txBody>
          <a:bodyPr vert="horz" lIns="0" tIns="40096" rIns="0" bIns="4009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8"/>
            <a:ext cx="8072469" cy="709521"/>
          </a:xfrm>
          <a:prstGeom prst="rect">
            <a:avLst/>
          </a:prstGeom>
        </p:spPr>
        <p:txBody>
          <a:bodyPr vert="horz" lIns="0" tIns="40096" rIns="0" bIns="40096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8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3" y="6335823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‹#›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3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9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rgbClr val="47254B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0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108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163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216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695" indent="-200480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0960" indent="-200480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225" indent="-199088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1920" indent="-197695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616" indent="-197695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426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480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534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4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8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63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16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7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26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8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34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6544566"/>
              </p:ext>
            </p:extLst>
          </p:nvPr>
        </p:nvGraphicFramePr>
        <p:xfrm>
          <a:off x="1359" y="1442"/>
          <a:ext cx="1358" cy="1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" y="1442"/>
                        <a:ext cx="1358" cy="1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A-Z™: Hands-On Python &amp; R In Data Science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Decision Trees and Random Forests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June 21, 2019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551969" y="4247441"/>
            <a:ext cx="4969073" cy="818814"/>
          </a:xfrm>
        </p:spPr>
        <p:txBody>
          <a:bodyPr/>
          <a:lstStyle/>
          <a:p>
            <a:r>
              <a:rPr lang="en-US" dirty="0"/>
              <a:t>Ariel Capetillo</a:t>
            </a:r>
          </a:p>
          <a:p>
            <a:r>
              <a:rPr lang="en-US" dirty="0"/>
              <a:t>Juan Carlos Urrutia</a:t>
            </a:r>
          </a:p>
        </p:txBody>
      </p:sp>
    </p:spTree>
    <p:extLst>
      <p:ext uri="{BB962C8B-B14F-4D97-AF65-F5344CB8AC3E}">
        <p14:creationId xmlns:p14="http://schemas.microsoft.com/office/powerpoint/2010/main" val="254482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xmlns="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0084" y="573408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Decision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Trees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in 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xmlns="" id="{B4B79530-B4CC-4CFB-887D-8451491D01EA}"/>
              </a:ext>
            </a:extLst>
          </p:cNvPr>
          <p:cNvSpPr/>
          <p:nvPr/>
        </p:nvSpPr>
        <p:spPr bwMode="auto">
          <a:xfrm>
            <a:off x="4661460" y="1439457"/>
            <a:ext cx="3962400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400" kern="0" dirty="0"/>
              <a:t>Which is the library we need for read.csv?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242A5709-0D6F-4E92-8C06-B7E78C748FE1}"/>
              </a:ext>
            </a:extLst>
          </p:cNvPr>
          <p:cNvSpPr/>
          <p:nvPr/>
        </p:nvSpPr>
        <p:spPr>
          <a:xfrm>
            <a:off x="188891" y="1333043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5A1D9332-E351-4068-894E-148D7CFD931F}"/>
              </a:ext>
            </a:extLst>
          </p:cNvPr>
          <p:cNvSpPr/>
          <p:nvPr/>
        </p:nvSpPr>
        <p:spPr>
          <a:xfrm>
            <a:off x="188891" y="2275985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3A409EA-FA28-4469-9040-DC3FAF803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90" y="1497452"/>
            <a:ext cx="3766995" cy="4461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DADE47E-91C1-418C-A3A5-9A423A7C7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57137"/>
            <a:ext cx="4267200" cy="1320491"/>
          </a:xfrm>
          <a:prstGeom prst="rect">
            <a:avLst/>
          </a:prstGeom>
        </p:spPr>
      </p:pic>
      <p:sp>
        <p:nvSpPr>
          <p:cNvPr id="17" name="Rectángulo: esquinas redondeadas 4">
            <a:extLst>
              <a:ext uri="{FF2B5EF4-FFF2-40B4-BE49-F238E27FC236}">
                <a16:creationId xmlns:a16="http://schemas.microsoft.com/office/drawing/2014/main" xmlns="" id="{081E5D08-736D-46EC-B63B-80B9DF913F23}"/>
              </a:ext>
            </a:extLst>
          </p:cNvPr>
          <p:cNvSpPr/>
          <p:nvPr/>
        </p:nvSpPr>
        <p:spPr bwMode="auto">
          <a:xfrm>
            <a:off x="5132309" y="2337746"/>
            <a:ext cx="3962400" cy="776165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400" kern="0" dirty="0"/>
              <a:t>Remember, the library </a:t>
            </a:r>
            <a:r>
              <a:rPr lang="en-US" sz="1400" kern="0" dirty="0" err="1"/>
              <a:t>caTools</a:t>
            </a:r>
            <a:r>
              <a:rPr lang="en-US" sz="1400" kern="0" dirty="0"/>
              <a:t> is required for splitting the dataset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EB6D2928-409A-4460-846F-32B9372F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593836"/>
            <a:ext cx="3912037" cy="55257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6C1AC668-2C3F-4601-9BA0-14C3DB6F8FD7}"/>
              </a:ext>
            </a:extLst>
          </p:cNvPr>
          <p:cNvSpPr/>
          <p:nvPr/>
        </p:nvSpPr>
        <p:spPr>
          <a:xfrm>
            <a:off x="169443" y="3507325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A4532294-9AE0-41C0-9F44-F6714451B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361" y="3581400"/>
            <a:ext cx="4134926" cy="2362200"/>
          </a:xfrm>
          <a:prstGeom prst="rect">
            <a:avLst/>
          </a:prstGeom>
        </p:spPr>
      </p:pic>
      <p:sp>
        <p:nvSpPr>
          <p:cNvPr id="25" name="Rectángulo: esquinas redondeadas 4">
            <a:extLst>
              <a:ext uri="{FF2B5EF4-FFF2-40B4-BE49-F238E27FC236}">
                <a16:creationId xmlns:a16="http://schemas.microsoft.com/office/drawing/2014/main" xmlns="" id="{D0C8C4F9-0B41-42C1-8DBE-21E609A52C80}"/>
              </a:ext>
            </a:extLst>
          </p:cNvPr>
          <p:cNvSpPr/>
          <p:nvPr/>
        </p:nvSpPr>
        <p:spPr bwMode="auto">
          <a:xfrm>
            <a:off x="564887" y="4282929"/>
            <a:ext cx="3962400" cy="184785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200" kern="0" dirty="0"/>
              <a:t>Let’s talk about:</a:t>
            </a:r>
          </a:p>
          <a:p>
            <a:pPr algn="just"/>
            <a:endParaRPr lang="en-US" sz="1200" kern="0" dirty="0"/>
          </a:p>
          <a:p>
            <a:pPr algn="just"/>
            <a:r>
              <a:rPr lang="en-US" sz="1200" kern="0" dirty="0"/>
              <a:t>-Residuals		-Coefficients</a:t>
            </a:r>
          </a:p>
          <a:p>
            <a:pPr algn="just"/>
            <a:r>
              <a:rPr lang="en-US" sz="1200" kern="0" dirty="0"/>
              <a:t>-Estimates		-Std. Error</a:t>
            </a:r>
          </a:p>
          <a:p>
            <a:pPr algn="just"/>
            <a:r>
              <a:rPr lang="en-US" sz="1200" kern="0" dirty="0"/>
              <a:t>-t value		-Significance codes</a:t>
            </a:r>
          </a:p>
          <a:p>
            <a:pPr algn="just"/>
            <a:r>
              <a:rPr lang="en-US" sz="1200" kern="0" dirty="0"/>
              <a:t>-Degrees of freedom	-R-squared</a:t>
            </a:r>
          </a:p>
          <a:p>
            <a:pPr algn="just"/>
            <a:r>
              <a:rPr lang="en-US" sz="1200" kern="0" dirty="0"/>
              <a:t>-Adjusted R-Squared	-F-statistic</a:t>
            </a:r>
          </a:p>
          <a:p>
            <a:pPr algn="just"/>
            <a:r>
              <a:rPr lang="en-US" sz="1200" kern="0" dirty="0"/>
              <a:t>-p-value*</a:t>
            </a:r>
          </a:p>
          <a:p>
            <a:pPr algn="just"/>
            <a:endParaRPr lang="en-US" sz="12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30625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15" grpId="0"/>
      <p:bldP spid="17" grpId="0" animBg="1"/>
      <p:bldP spid="20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Decision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Trees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0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9554" y="572353"/>
            <a:ext cx="8072469" cy="709521"/>
          </a:xfrm>
        </p:spPr>
        <p:txBody>
          <a:bodyPr/>
          <a:lstStyle/>
          <a:p>
            <a:pPr algn="ctr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12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15" y="1230465"/>
            <a:ext cx="4134029" cy="105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xmlns="" id="{B4B79530-B4CC-4CFB-887D-8451491D01EA}"/>
              </a:ext>
            </a:extLst>
          </p:cNvPr>
          <p:cNvSpPr/>
          <p:nvPr/>
        </p:nvSpPr>
        <p:spPr bwMode="auto">
          <a:xfrm>
            <a:off x="677254" y="2290064"/>
            <a:ext cx="4267200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smtClean="0"/>
              <a:t>Pick at </a:t>
            </a:r>
            <a:r>
              <a:rPr lang="es-CL" sz="1400" kern="0" dirty="0" err="1" smtClean="0"/>
              <a:t>random</a:t>
            </a:r>
            <a:r>
              <a:rPr lang="es-CL" sz="1400" kern="0" dirty="0" smtClean="0"/>
              <a:t> K data </a:t>
            </a:r>
            <a:r>
              <a:rPr lang="es-CL" sz="1400" kern="0" dirty="0" err="1" smtClean="0"/>
              <a:t>points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from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training set</a:t>
            </a:r>
            <a:endParaRPr lang="en-US" sz="1400" kern="0" dirty="0"/>
          </a:p>
        </p:txBody>
      </p:sp>
      <p:sp>
        <p:nvSpPr>
          <p:cNvPr id="16" name="Rectángulo 1">
            <a:extLst>
              <a:ext uri="{FF2B5EF4-FFF2-40B4-BE49-F238E27FC236}">
                <a16:creationId xmlns:a16="http://schemas.microsoft.com/office/drawing/2014/main" xmlns="" id="{242A5709-0D6F-4E92-8C06-B7E78C748FE1}"/>
              </a:ext>
            </a:extLst>
          </p:cNvPr>
          <p:cNvSpPr/>
          <p:nvPr/>
        </p:nvSpPr>
        <p:spPr>
          <a:xfrm>
            <a:off x="7271" y="212913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7" name="Rectángulo: esquinas redondeadas 4">
            <a:extLst>
              <a:ext uri="{FF2B5EF4-FFF2-40B4-BE49-F238E27FC236}">
                <a16:creationId xmlns:a16="http://schemas.microsoft.com/office/drawing/2014/main" xmlns="" id="{B4B79530-B4CC-4CFB-887D-8451491D01EA}"/>
              </a:ext>
            </a:extLst>
          </p:cNvPr>
          <p:cNvSpPr/>
          <p:nvPr/>
        </p:nvSpPr>
        <p:spPr bwMode="auto">
          <a:xfrm>
            <a:off x="677253" y="3198144"/>
            <a:ext cx="5489962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 smtClean="0"/>
              <a:t>Build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decision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tree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associated</a:t>
            </a:r>
            <a:r>
              <a:rPr lang="es-CL" sz="1400" kern="0" dirty="0" smtClean="0"/>
              <a:t> to </a:t>
            </a:r>
            <a:r>
              <a:rPr lang="es-CL" sz="1400" kern="0" dirty="0" err="1" smtClean="0"/>
              <a:t>these</a:t>
            </a:r>
            <a:r>
              <a:rPr lang="es-CL" sz="1400" kern="0" dirty="0" smtClean="0"/>
              <a:t> K data </a:t>
            </a:r>
            <a:r>
              <a:rPr lang="es-CL" sz="1400" kern="0" dirty="0" err="1" smtClean="0"/>
              <a:t>points</a:t>
            </a:r>
            <a:endParaRPr lang="en-US" sz="1400" kern="0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xmlns="" id="{242A5709-0D6F-4E92-8C06-B7E78C748FE1}"/>
              </a:ext>
            </a:extLst>
          </p:cNvPr>
          <p:cNvSpPr/>
          <p:nvPr/>
        </p:nvSpPr>
        <p:spPr>
          <a:xfrm>
            <a:off x="3561" y="3047586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xmlns="" id="{B4B79530-B4CC-4CFB-887D-8451491D01EA}"/>
              </a:ext>
            </a:extLst>
          </p:cNvPr>
          <p:cNvSpPr/>
          <p:nvPr/>
        </p:nvSpPr>
        <p:spPr bwMode="auto">
          <a:xfrm>
            <a:off x="677253" y="4056387"/>
            <a:ext cx="6442818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 smtClean="0"/>
              <a:t>Choose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number</a:t>
            </a:r>
            <a:r>
              <a:rPr lang="es-CL" sz="1400" kern="0" dirty="0" smtClean="0"/>
              <a:t> of </a:t>
            </a:r>
            <a:r>
              <a:rPr lang="es-CL" sz="1400" kern="0" dirty="0" err="1" smtClean="0"/>
              <a:t>trees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that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you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want</a:t>
            </a:r>
            <a:r>
              <a:rPr lang="es-CL" sz="1400" kern="0" dirty="0" smtClean="0"/>
              <a:t> to </a:t>
            </a:r>
            <a:r>
              <a:rPr lang="es-CL" sz="1400" kern="0" dirty="0" err="1" smtClean="0"/>
              <a:t>build</a:t>
            </a:r>
            <a:r>
              <a:rPr lang="es-CL" sz="1400" kern="0" dirty="0" smtClean="0"/>
              <a:t> and </a:t>
            </a:r>
            <a:r>
              <a:rPr lang="es-CL" sz="1400" kern="0" dirty="0" err="1" smtClean="0"/>
              <a:t>repeat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steps</a:t>
            </a:r>
            <a:r>
              <a:rPr lang="es-CL" sz="1400" kern="0" dirty="0" smtClean="0"/>
              <a:t> 1 and 2.</a:t>
            </a:r>
            <a:endParaRPr lang="en-US" sz="1400" kern="0" dirty="0"/>
          </a:p>
        </p:txBody>
      </p:sp>
      <p:sp>
        <p:nvSpPr>
          <p:cNvPr id="20" name="Rectángulo 1">
            <a:extLst>
              <a:ext uri="{FF2B5EF4-FFF2-40B4-BE49-F238E27FC236}">
                <a16:creationId xmlns:a16="http://schemas.microsoft.com/office/drawing/2014/main" xmlns="" id="{242A5709-0D6F-4E92-8C06-B7E78C748FE1}"/>
              </a:ext>
            </a:extLst>
          </p:cNvPr>
          <p:cNvSpPr/>
          <p:nvPr/>
        </p:nvSpPr>
        <p:spPr>
          <a:xfrm>
            <a:off x="3561" y="390582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xmlns="" id="{B4B79530-B4CC-4CFB-887D-8451491D01EA}"/>
              </a:ext>
            </a:extLst>
          </p:cNvPr>
          <p:cNvSpPr/>
          <p:nvPr/>
        </p:nvSpPr>
        <p:spPr bwMode="auto">
          <a:xfrm>
            <a:off x="683098" y="4991930"/>
            <a:ext cx="7851301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 smtClean="0"/>
              <a:t>For</a:t>
            </a:r>
            <a:r>
              <a:rPr lang="es-CL" sz="1400" kern="0" dirty="0" smtClean="0"/>
              <a:t> a new data </a:t>
            </a:r>
            <a:r>
              <a:rPr lang="es-CL" sz="1400" kern="0" dirty="0" err="1" smtClean="0"/>
              <a:t>point</a:t>
            </a:r>
            <a:r>
              <a:rPr lang="es-CL" sz="1400" kern="0" dirty="0" smtClean="0"/>
              <a:t>, </a:t>
            </a:r>
            <a:r>
              <a:rPr lang="es-CL" sz="1400" kern="0" dirty="0" err="1" smtClean="0"/>
              <a:t>make</a:t>
            </a:r>
            <a:r>
              <a:rPr lang="es-CL" sz="1400" kern="0" dirty="0"/>
              <a:t> </a:t>
            </a:r>
            <a:r>
              <a:rPr lang="es-CL" sz="1400" kern="0" dirty="0" err="1" smtClean="0"/>
              <a:t>every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tree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predict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category</a:t>
            </a:r>
            <a:r>
              <a:rPr lang="es-CL" sz="1400" kern="0" dirty="0" smtClean="0"/>
              <a:t> to </a:t>
            </a:r>
            <a:r>
              <a:rPr lang="es-CL" sz="1400" kern="0" dirty="0" err="1" smtClean="0"/>
              <a:t>which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data </a:t>
            </a:r>
            <a:r>
              <a:rPr lang="es-CL" sz="1400" kern="0" dirty="0" err="1" smtClean="0"/>
              <a:t>point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belongs</a:t>
            </a:r>
            <a:r>
              <a:rPr lang="es-CL" sz="1400" kern="0" dirty="0" smtClean="0"/>
              <a:t>, and </a:t>
            </a:r>
            <a:r>
              <a:rPr lang="es-CL" sz="1400" kern="0" dirty="0" err="1" smtClean="0"/>
              <a:t>assign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new data </a:t>
            </a:r>
            <a:r>
              <a:rPr lang="es-CL" sz="1400" kern="0" dirty="0" err="1" smtClean="0"/>
              <a:t>point</a:t>
            </a:r>
            <a:r>
              <a:rPr lang="es-CL" sz="1400" kern="0" dirty="0" smtClean="0"/>
              <a:t> to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category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that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wins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majority</a:t>
            </a:r>
            <a:r>
              <a:rPr lang="es-CL" sz="1400" kern="0" dirty="0" smtClean="0"/>
              <a:t> vote</a:t>
            </a:r>
            <a:endParaRPr lang="en-US" sz="1400" kern="0" dirty="0"/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xmlns="" id="{242A5709-0D6F-4E92-8C06-B7E78C748FE1}"/>
              </a:ext>
            </a:extLst>
          </p:cNvPr>
          <p:cNvSpPr/>
          <p:nvPr/>
        </p:nvSpPr>
        <p:spPr>
          <a:xfrm>
            <a:off x="0" y="4724400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Rectángulo: esquinas redondeadas 4">
            <a:extLst>
              <a:ext uri="{FF2B5EF4-FFF2-40B4-BE49-F238E27FC236}">
                <a16:creationId xmlns:a16="http://schemas.microsoft.com/office/drawing/2014/main" xmlns="" id="{B4B79530-B4CC-4CFB-887D-8451491D01EA}"/>
              </a:ext>
            </a:extLst>
          </p:cNvPr>
          <p:cNvSpPr/>
          <p:nvPr/>
        </p:nvSpPr>
        <p:spPr bwMode="auto">
          <a:xfrm>
            <a:off x="6597621" y="2349005"/>
            <a:ext cx="2339410" cy="15568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 smtClean="0"/>
              <a:t>Random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Forests</a:t>
            </a:r>
            <a:r>
              <a:rPr lang="es-CL" sz="1400" kern="0" dirty="0" smtClean="0"/>
              <a:t>, in </a:t>
            </a:r>
            <a:r>
              <a:rPr lang="es-CL" sz="1400" kern="0" dirty="0" err="1" smtClean="0"/>
              <a:t>average</a:t>
            </a:r>
            <a:r>
              <a:rPr lang="es-CL" sz="1400" kern="0" dirty="0" smtClean="0"/>
              <a:t>, can </a:t>
            </a:r>
            <a:r>
              <a:rPr lang="es-CL" sz="1400" kern="0" dirty="0" err="1" smtClean="0"/>
              <a:t>perform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very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well</a:t>
            </a:r>
            <a:r>
              <a:rPr lang="es-CL" sz="1400" kern="0" dirty="0" smtClean="0"/>
              <a:t>, </a:t>
            </a:r>
            <a:r>
              <a:rPr lang="es-CL" sz="1400" kern="0" dirty="0" err="1" smtClean="0"/>
              <a:t>leveraging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power</a:t>
            </a:r>
            <a:r>
              <a:rPr lang="es-CL" sz="1400" kern="0" dirty="0" smtClean="0"/>
              <a:t> of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crowd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40748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xmlns="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Forest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6E5D3FB-7946-4878-8626-31FDD3A3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88" y="1421574"/>
            <a:ext cx="2867025" cy="93345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242A5709-0D6F-4E92-8C06-B7E78C748FE1}"/>
              </a:ext>
            </a:extLst>
          </p:cNvPr>
          <p:cNvSpPr/>
          <p:nvPr/>
        </p:nvSpPr>
        <p:spPr>
          <a:xfrm>
            <a:off x="245984" y="1444007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5A1D9332-E351-4068-894E-148D7CFD931F}"/>
              </a:ext>
            </a:extLst>
          </p:cNvPr>
          <p:cNvSpPr/>
          <p:nvPr/>
        </p:nvSpPr>
        <p:spPr>
          <a:xfrm>
            <a:off x="272115" y="2773622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E52A2B9-3C51-4207-ABE7-515B8D70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88" y="2765139"/>
            <a:ext cx="4152900" cy="9620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01EC6C7-0660-44EE-B373-AAD67DF8B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385" y="1364498"/>
            <a:ext cx="3987113" cy="23626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6BEDAAD-D390-4397-8C6E-B1BB0FDDD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21" y="4331887"/>
            <a:ext cx="4693693" cy="1235272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A8F4445-BAB0-4055-B0BE-5472E5B0E32D}"/>
              </a:ext>
            </a:extLst>
          </p:cNvPr>
          <p:cNvSpPr/>
          <p:nvPr/>
        </p:nvSpPr>
        <p:spPr>
          <a:xfrm>
            <a:off x="280992" y="4456573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0635BBFC-DC35-40A3-85E1-2259E2279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407" y="3986795"/>
            <a:ext cx="3451091" cy="18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xmlns="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6448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Forest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242A5709-0D6F-4E92-8C06-B7E78C748FE1}"/>
              </a:ext>
            </a:extLst>
          </p:cNvPr>
          <p:cNvSpPr/>
          <p:nvPr/>
        </p:nvSpPr>
        <p:spPr>
          <a:xfrm>
            <a:off x="245983" y="147307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5A1D9332-E351-4068-894E-148D7CFD931F}"/>
              </a:ext>
            </a:extLst>
          </p:cNvPr>
          <p:cNvSpPr/>
          <p:nvPr/>
        </p:nvSpPr>
        <p:spPr>
          <a:xfrm>
            <a:off x="272115" y="2698696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6A8F4445-BAB0-4055-B0BE-5472E5B0E32D}"/>
              </a:ext>
            </a:extLst>
          </p:cNvPr>
          <p:cNvSpPr/>
          <p:nvPr/>
        </p:nvSpPr>
        <p:spPr>
          <a:xfrm>
            <a:off x="280992" y="3784238"/>
            <a:ext cx="517124" cy="951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F56B123C-D189-44C3-B2A4-A6283BE4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09" y="1580659"/>
            <a:ext cx="7383891" cy="7866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51DDB0DB-2E05-4638-A5FE-9DD128604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20" y="2722128"/>
            <a:ext cx="4945491" cy="914400"/>
          </a:xfrm>
          <a:prstGeom prst="rect">
            <a:avLst/>
          </a:prstGeom>
        </p:spPr>
      </p:pic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xmlns="" id="{41E4C5A8-8B6F-44CD-9564-8BA0B2FE8386}"/>
              </a:ext>
            </a:extLst>
          </p:cNvPr>
          <p:cNvSpPr/>
          <p:nvPr/>
        </p:nvSpPr>
        <p:spPr bwMode="auto">
          <a:xfrm>
            <a:off x="5976285" y="2474622"/>
            <a:ext cx="2895600" cy="129175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Do </a:t>
            </a:r>
            <a:r>
              <a:rPr lang="es-CL" sz="1400" kern="0" dirty="0" err="1"/>
              <a:t>you</a:t>
            </a:r>
            <a:r>
              <a:rPr lang="es-CL" sz="1400" kern="0" dirty="0"/>
              <a:t> </a:t>
            </a:r>
            <a:r>
              <a:rPr lang="es-CL" sz="1400" kern="0" dirty="0" err="1"/>
              <a:t>see</a:t>
            </a:r>
            <a:r>
              <a:rPr lang="es-CL" sz="1400" kern="0" dirty="0"/>
              <a:t> </a:t>
            </a:r>
            <a:r>
              <a:rPr lang="es-CL" sz="1400" kern="0" dirty="0" err="1"/>
              <a:t>any</a:t>
            </a:r>
            <a:r>
              <a:rPr lang="es-CL" sz="1400" kern="0" dirty="0"/>
              <a:t> </a:t>
            </a:r>
            <a:r>
              <a:rPr lang="es-CL" sz="1400" kern="0" dirty="0" err="1"/>
              <a:t>similarity</a:t>
            </a:r>
            <a:r>
              <a:rPr lang="es-CL" sz="1400" kern="0" dirty="0"/>
              <a:t> </a:t>
            </a:r>
            <a:r>
              <a:rPr lang="es-CL" sz="1400" kern="0" dirty="0" err="1"/>
              <a:t>with</a:t>
            </a:r>
            <a:r>
              <a:rPr lang="es-CL" sz="1400" kern="0" dirty="0"/>
              <a:t> SLR?</a:t>
            </a:r>
          </a:p>
          <a:p>
            <a:pPr algn="just"/>
            <a:endParaRPr lang="es-CL" sz="1400" kern="0" dirty="0"/>
          </a:p>
          <a:p>
            <a:pPr algn="just"/>
            <a:r>
              <a:rPr lang="es-CL" sz="1400" kern="0" dirty="0" err="1"/>
              <a:t>Why</a:t>
            </a:r>
            <a:r>
              <a:rPr lang="es-CL" sz="1400" kern="0" dirty="0"/>
              <a:t> </a:t>
            </a:r>
            <a:r>
              <a:rPr lang="es-CL" sz="1400" kern="0" dirty="0" err="1"/>
              <a:t>don’t</a:t>
            </a:r>
            <a:r>
              <a:rPr lang="es-CL" sz="1400" kern="0" dirty="0"/>
              <a:t> </a:t>
            </a:r>
            <a:r>
              <a:rPr lang="es-CL" sz="1400" kern="0" dirty="0" err="1"/>
              <a:t>we</a:t>
            </a:r>
            <a:r>
              <a:rPr lang="es-CL" sz="1400" kern="0" dirty="0"/>
              <a:t> use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feature</a:t>
            </a:r>
            <a:r>
              <a:rPr lang="es-CL" sz="1400" kern="0" dirty="0"/>
              <a:t> </a:t>
            </a:r>
            <a:r>
              <a:rPr lang="es-CL" sz="1400" kern="0" dirty="0" err="1"/>
              <a:t>selection</a:t>
            </a:r>
            <a:r>
              <a:rPr lang="es-CL" sz="1400" kern="0" dirty="0"/>
              <a:t> </a:t>
            </a:r>
            <a:r>
              <a:rPr lang="es-CL" sz="1400" kern="0" dirty="0" err="1"/>
              <a:t>code</a:t>
            </a:r>
            <a:r>
              <a:rPr lang="es-CL" sz="1400" kern="0" dirty="0"/>
              <a:t>?</a:t>
            </a:r>
            <a:endParaRPr lang="en-US" sz="1400" kern="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21BD8A4B-5942-477C-9B66-3923E202C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09" y="3909959"/>
            <a:ext cx="3505200" cy="676275"/>
          </a:xfrm>
          <a:prstGeom prst="rect">
            <a:avLst/>
          </a:prstGeom>
        </p:spPr>
      </p:pic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xmlns="" id="{6F19954E-FA22-4CC9-90D1-909997B885FD}"/>
              </a:ext>
            </a:extLst>
          </p:cNvPr>
          <p:cNvSpPr/>
          <p:nvPr/>
        </p:nvSpPr>
        <p:spPr bwMode="auto">
          <a:xfrm>
            <a:off x="950120" y="5055721"/>
            <a:ext cx="3418829" cy="83099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Why</a:t>
            </a:r>
            <a:r>
              <a:rPr lang="es-CL" sz="1400" kern="0" dirty="0"/>
              <a:t> </a:t>
            </a:r>
            <a:r>
              <a:rPr lang="es-CL" sz="1400" kern="0" dirty="0" err="1"/>
              <a:t>they</a:t>
            </a:r>
            <a:r>
              <a:rPr lang="es-CL" sz="1400" kern="0" dirty="0"/>
              <a:t> </a:t>
            </a:r>
            <a:r>
              <a:rPr lang="es-CL" sz="1400" kern="0" dirty="0" err="1"/>
              <a:t>don’t</a:t>
            </a:r>
            <a:r>
              <a:rPr lang="es-CL" sz="1400" kern="0" dirty="0"/>
              <a:t> use a </a:t>
            </a:r>
            <a:r>
              <a:rPr lang="es-CL" sz="1400" kern="0" dirty="0" err="1"/>
              <a:t>visualization</a:t>
            </a:r>
            <a:r>
              <a:rPr lang="es-CL" sz="1400" kern="0" dirty="0"/>
              <a:t> </a:t>
            </a:r>
            <a:r>
              <a:rPr lang="es-CL" sz="1400" kern="0" dirty="0" err="1"/>
              <a:t>to</a:t>
            </a:r>
            <a:r>
              <a:rPr lang="es-CL" sz="1400" kern="0" dirty="0"/>
              <a:t> compare </a:t>
            </a:r>
            <a:r>
              <a:rPr lang="es-CL" sz="1400" kern="0" dirty="0" err="1"/>
              <a:t>y_test</a:t>
            </a:r>
            <a:r>
              <a:rPr lang="es-CL" sz="1400" kern="0" dirty="0"/>
              <a:t> (y) </a:t>
            </a:r>
            <a:r>
              <a:rPr lang="es-CL" sz="1400" kern="0" dirty="0" err="1"/>
              <a:t>with</a:t>
            </a:r>
            <a:r>
              <a:rPr lang="es-CL" sz="1400" kern="0" dirty="0"/>
              <a:t> </a:t>
            </a:r>
            <a:r>
              <a:rPr lang="es-CL" sz="1400" kern="0" dirty="0" err="1"/>
              <a:t>y_pred</a:t>
            </a:r>
            <a:r>
              <a:rPr lang="es-CL" sz="1400" kern="0" dirty="0"/>
              <a:t> (y’)?</a:t>
            </a:r>
            <a:endParaRPr lang="en-US" sz="1400" kern="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2DF5468B-3189-4FBF-9E05-25DF91CBF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909959"/>
            <a:ext cx="819789" cy="207527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C5BA1893-5166-4549-BC0E-142C9C2BA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277" y="3909959"/>
            <a:ext cx="823248" cy="2075272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xmlns="" id="{963D3F64-C381-4E92-A800-1525B233257C}"/>
              </a:ext>
            </a:extLst>
          </p:cNvPr>
          <p:cNvSpPr/>
          <p:nvPr/>
        </p:nvSpPr>
        <p:spPr>
          <a:xfrm>
            <a:off x="4891271" y="4532096"/>
            <a:ext cx="819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C437AEA9-964F-4797-AE79-86FD91540748}"/>
              </a:ext>
            </a:extLst>
          </p:cNvPr>
          <p:cNvSpPr/>
          <p:nvPr/>
        </p:nvSpPr>
        <p:spPr>
          <a:xfrm>
            <a:off x="6725756" y="4532096"/>
            <a:ext cx="819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y’</a:t>
            </a:r>
          </a:p>
        </p:txBody>
      </p:sp>
    </p:spTree>
    <p:extLst>
      <p:ext uri="{BB962C8B-B14F-4D97-AF65-F5344CB8AC3E}">
        <p14:creationId xmlns:p14="http://schemas.microsoft.com/office/powerpoint/2010/main" val="280094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  <p:bldP spid="19" grpId="0" animBg="1"/>
      <p:bldP spid="21" grpId="0" animBg="1"/>
      <p:bldP spid="22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xmlns="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Forests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23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xmlns="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Model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Selection</a:t>
            </a:r>
            <a:endParaRPr lang="en-US" kern="0" dirty="0">
              <a:solidFill>
                <a:srgbClr val="EE2653"/>
              </a:solidFill>
              <a:latin typeface="Arial" panose="020B0604020202020204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K-</a:t>
            </a: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Fold</a:t>
            </a:r>
            <a:endParaRPr kumimoji="0" lang="es-CL" sz="2100" b="0" i="0" u="none" strike="noStrike" kern="0" cap="none" spc="0" normalizeH="0" baseline="0" noProof="0" dirty="0" smtClean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461986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500071"/>
            <a:ext cx="8585809" cy="446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90" y="1447800"/>
            <a:ext cx="8224734" cy="481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410526"/>
            <a:ext cx="8291439" cy="483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7" y="1436876"/>
            <a:ext cx="8457313" cy="474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8" y="1473935"/>
            <a:ext cx="8457303" cy="451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358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xmlns="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Model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Selection</a:t>
            </a:r>
            <a:endParaRPr lang="en-US" kern="0" dirty="0">
              <a:solidFill>
                <a:srgbClr val="EE2653"/>
              </a:solidFill>
              <a:latin typeface="Arial" panose="020B0604020202020204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Grid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Search</a:t>
            </a:r>
            <a:endParaRPr kumimoji="0" lang="es-CL" sz="2100" b="0" i="0" u="none" strike="noStrike" kern="0" cap="none" spc="0" normalizeH="0" baseline="0" noProof="0" dirty="0" smtClean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7450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3068" y="2331313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Next Session: </a:t>
            </a:r>
          </a:p>
          <a:p>
            <a:pPr algn="l"/>
            <a:r>
              <a:rPr lang="en-US" sz="5400" dirty="0" smtClean="0">
                <a:solidFill>
                  <a:srgbClr val="EE2653"/>
                </a:solidFill>
                <a:latin typeface="+mj-lt"/>
              </a:rPr>
              <a:t>Clustering</a:t>
            </a:r>
            <a:endParaRPr lang="en-US" sz="5400" dirty="0">
              <a:solidFill>
                <a:srgbClr val="EE2653"/>
              </a:solidFill>
              <a:latin typeface="+mj-lt"/>
            </a:endParaRPr>
          </a:p>
          <a:p>
            <a:pPr algn="l"/>
            <a:endParaRPr lang="en-US" sz="5400" dirty="0">
              <a:solidFill>
                <a:srgbClr val="EE2653"/>
              </a:solidFill>
              <a:latin typeface="+mj-lt"/>
            </a:endParaRPr>
          </a:p>
          <a:p>
            <a:pPr algn="l"/>
            <a:r>
              <a:rPr lang="en-US" sz="4800" dirty="0">
                <a:solidFill>
                  <a:srgbClr val="EE2653"/>
                </a:solidFill>
                <a:latin typeface="+mj-lt"/>
              </a:rPr>
              <a:t>Thanks!	</a:t>
            </a:r>
            <a:r>
              <a:rPr lang="en-US" sz="5400" dirty="0">
                <a:solidFill>
                  <a:srgbClr val="EE2653"/>
                </a:solidFill>
                <a:latin typeface="+mj-lt"/>
              </a:rPr>
              <a:t>		</a:t>
            </a:r>
            <a:r>
              <a:rPr lang="en-US" dirty="0">
                <a:solidFill>
                  <a:srgbClr val="EE2653"/>
                </a:solidFill>
                <a:latin typeface="+mj-lt"/>
              </a:rPr>
              <a:t>Let’s make the complex simple…</a:t>
            </a:r>
          </a:p>
        </p:txBody>
      </p:sp>
    </p:spTree>
    <p:extLst>
      <p:ext uri="{BB962C8B-B14F-4D97-AF65-F5344CB8AC3E}">
        <p14:creationId xmlns:p14="http://schemas.microsoft.com/office/powerpoint/2010/main" val="36856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0" y="762000"/>
            <a:ext cx="85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Enjoy Machine Learning </a:t>
            </a:r>
          </a:p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				;)</a:t>
            </a:r>
          </a:p>
        </p:txBody>
      </p:sp>
      <p:pic>
        <p:nvPicPr>
          <p:cNvPr id="24578" name="Picture 2" descr="Related image">
            <a:extLst>
              <a:ext uri="{FF2B5EF4-FFF2-40B4-BE49-F238E27FC236}">
                <a16:creationId xmlns:a16="http://schemas.microsoft.com/office/drawing/2014/main" xmlns="" id="{77DD4E2E-978D-4034-AA8C-08B2FC92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79076"/>
            <a:ext cx="609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4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©2017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544880" y="6335820"/>
            <a:ext cx="1348537" cy="180001"/>
          </a:xfrm>
        </p:spPr>
        <p:txBody>
          <a:bodyPr/>
          <a:lstStyle/>
          <a:p>
            <a:fld id="{E20330FD-FE2A-483E-B0C7-29AD7FB3CAEB}" type="slidenum">
              <a:rPr lang="en-GB" smtClean="0"/>
              <a:pPr/>
              <a:t>2</a:t>
            </a:fld>
            <a:r>
              <a:rPr lang="en-GB" dirty="0"/>
              <a:t> /  evalueserve.com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6453"/>
              </p:ext>
            </p:extLst>
          </p:nvPr>
        </p:nvGraphicFramePr>
        <p:xfrm>
          <a:off x="548432" y="1307373"/>
          <a:ext cx="3861372" cy="2669270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EE2653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Introduction to Decision Trees (DT)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chemeClr val="accent2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DT in Python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rgbClr val="47254B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DT in R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rgbClr val="EE2653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DT Quiz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chemeClr val="accent2"/>
                          </a:solidFill>
                          <a:latin typeface="+mj-lt"/>
                        </a:rPr>
                        <a:t>05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Introduction to Random Forests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BFA293D0-210C-4354-BB5D-E6F1D669A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239082"/>
              </p:ext>
            </p:extLst>
          </p:nvPr>
        </p:nvGraphicFramePr>
        <p:xfrm>
          <a:off x="548432" y="3976643"/>
          <a:ext cx="3861372" cy="533854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xmlns="" val="233129023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xmlns="" val="2966098500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xmlns="" val="154611114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47254B"/>
                          </a:solidFill>
                          <a:latin typeface="+mj-lt"/>
                        </a:rPr>
                        <a:t>06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RF in Python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2232170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xmlns="" id="{DFF45B44-ED80-4ECF-8BCE-CCD3F0C60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39988"/>
              </p:ext>
            </p:extLst>
          </p:nvPr>
        </p:nvGraphicFramePr>
        <p:xfrm>
          <a:off x="548432" y="4531751"/>
          <a:ext cx="3861372" cy="1067708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xmlns="" val="412806244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xmlns="" val="2819113815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xmlns="" val="3695751838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EE2653"/>
                          </a:solidFill>
                          <a:latin typeface="+mj-lt"/>
                        </a:rPr>
                        <a:t>07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RF in R</a:t>
                      </a:r>
                      <a:endParaRPr lang="en-US" sz="13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"/>
                        <a:cs typeface="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13076901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chemeClr val="accent2"/>
                          </a:solidFill>
                          <a:latin typeface="+mj-lt"/>
                        </a:rPr>
                        <a:t>08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RF Quiz</a:t>
                      </a:r>
                      <a:endParaRPr lang="en-US" sz="13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"/>
                        <a:cs typeface="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3125652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xmlns="" id="{FD2E1A8A-48E6-42FD-B4E2-43BFB10DA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082107"/>
              </p:ext>
            </p:extLst>
          </p:nvPr>
        </p:nvGraphicFramePr>
        <p:xfrm>
          <a:off x="548432" y="5599459"/>
          <a:ext cx="3861372" cy="533854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xmlns="" val="233129023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xmlns="" val="2966098500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xmlns="" val="154611114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47254B"/>
                          </a:solidFill>
                          <a:latin typeface="+mj-lt"/>
                        </a:rPr>
                        <a:t>09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Model Selection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72232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3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</a:t>
            </a:fld>
            <a:r>
              <a:rPr lang="en-GB" dirty="0"/>
              <a:t> /  evalueserve.com</a:t>
            </a:r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83688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xmlns="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Decision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Trees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F856A71-F391-481C-AC62-51F31095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4" y="1716897"/>
            <a:ext cx="8072469" cy="342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0EF5EC15-3BDD-4CF0-9325-CEA037D1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57" y="1226021"/>
            <a:ext cx="8057146" cy="499979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xmlns="" id="{F98D700C-25A3-411E-BAD7-F2EB0293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24" y="1299318"/>
            <a:ext cx="7911952" cy="490037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xmlns="" id="{E73F754A-652B-49B0-9522-7B11001B1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61" y="1273492"/>
            <a:ext cx="8001920" cy="4875018"/>
          </a:xfrm>
          <a:prstGeom prst="rect">
            <a:avLst/>
          </a:prstGeom>
        </p:spPr>
      </p:pic>
      <p:sp>
        <p:nvSpPr>
          <p:cNvPr id="32" name="Rectángulo: esquinas redondeadas 4">
            <a:extLst>
              <a:ext uri="{FF2B5EF4-FFF2-40B4-BE49-F238E27FC236}">
                <a16:creationId xmlns:a16="http://schemas.microsoft.com/office/drawing/2014/main" xmlns="" id="{13B33E33-8CBC-4D6C-8F18-514D2CA17882}"/>
              </a:ext>
            </a:extLst>
          </p:cNvPr>
          <p:cNvSpPr/>
          <p:nvPr/>
        </p:nvSpPr>
        <p:spPr bwMode="auto">
          <a:xfrm>
            <a:off x="616024" y="1398355"/>
            <a:ext cx="2998639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200" kern="0" dirty="0"/>
              <a:t>The </a:t>
            </a:r>
            <a:r>
              <a:rPr lang="es-CL" sz="1200" kern="0" dirty="0" err="1"/>
              <a:t>splits</a:t>
            </a:r>
            <a:r>
              <a:rPr lang="es-CL" sz="1200" kern="0" dirty="0"/>
              <a:t> </a:t>
            </a:r>
            <a:r>
              <a:rPr lang="es-CL" sz="1200" kern="0" dirty="0" err="1"/>
              <a:t>pretend</a:t>
            </a:r>
            <a:r>
              <a:rPr lang="es-CL" sz="1200" kern="0" dirty="0"/>
              <a:t> </a:t>
            </a:r>
            <a:r>
              <a:rPr lang="es-CL" sz="1200" kern="0" dirty="0" err="1"/>
              <a:t>to</a:t>
            </a:r>
            <a:r>
              <a:rPr lang="es-CL" sz="1200" kern="0" dirty="0"/>
              <a:t> </a:t>
            </a:r>
            <a:r>
              <a:rPr lang="es-CL" sz="1200" kern="0" dirty="0" err="1"/>
              <a:t>minimize</a:t>
            </a:r>
            <a:r>
              <a:rPr lang="es-CL" sz="1200" kern="0" dirty="0"/>
              <a:t> </a:t>
            </a:r>
            <a:r>
              <a:rPr lang="es-CL" sz="1200" kern="0" dirty="0" err="1"/>
              <a:t>entropy</a:t>
            </a:r>
            <a:r>
              <a:rPr lang="es-CL" sz="1200" kern="0" dirty="0"/>
              <a:t>. </a:t>
            </a:r>
            <a:r>
              <a:rPr lang="es-CL" sz="1200" kern="0" dirty="0" err="1"/>
              <a:t>What</a:t>
            </a:r>
            <a:r>
              <a:rPr lang="es-CL" sz="1200" kern="0" dirty="0"/>
              <a:t> </a:t>
            </a:r>
            <a:r>
              <a:rPr lang="es-CL" sz="1200" kern="0" dirty="0" err="1"/>
              <a:t>does</a:t>
            </a:r>
            <a:r>
              <a:rPr lang="es-CL" sz="1200" kern="0" dirty="0"/>
              <a:t> </a:t>
            </a:r>
            <a:r>
              <a:rPr lang="es-CL" sz="1200" kern="0" dirty="0" err="1"/>
              <a:t>that</a:t>
            </a:r>
            <a:r>
              <a:rPr lang="es-CL" sz="1200" kern="0" dirty="0"/>
              <a:t> mean?</a:t>
            </a:r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33" name="Rectángulo: esquinas redondeadas 4">
            <a:extLst>
              <a:ext uri="{FF2B5EF4-FFF2-40B4-BE49-F238E27FC236}">
                <a16:creationId xmlns:a16="http://schemas.microsoft.com/office/drawing/2014/main" xmlns="" id="{9AEA6751-F005-4D35-A4B3-E3FE04733D43}"/>
              </a:ext>
            </a:extLst>
          </p:cNvPr>
          <p:cNvSpPr/>
          <p:nvPr/>
        </p:nvSpPr>
        <p:spPr bwMode="auto">
          <a:xfrm>
            <a:off x="4953000" y="1398355"/>
            <a:ext cx="3200400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200" kern="0" dirty="0"/>
              <a:t>Often interpreted as the degree of disorder or randomness in the system.</a:t>
            </a:r>
            <a:endParaRPr lang="en-US" sz="1400" kern="0" dirty="0"/>
          </a:p>
          <a:p>
            <a:pPr algn="just"/>
            <a:endParaRPr lang="en-US" sz="1400" kern="0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xmlns="" id="{17F44E79-D614-4958-AED6-52E077394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48" y="1247370"/>
            <a:ext cx="8298904" cy="487501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xmlns="" id="{495D0F32-CDC0-4717-AA44-26E9E3D8D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08" y="1223089"/>
            <a:ext cx="8306468" cy="496942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xmlns="" id="{54DBEE60-5140-48A3-B92E-F410316AD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32" y="1396387"/>
            <a:ext cx="8078894" cy="46234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xmlns="" id="{BFF0A977-ABA9-458E-AAD8-F2092A601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028" y="1299318"/>
            <a:ext cx="8314203" cy="472048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51D65C62-CD4D-4B0A-9BE5-332D850E1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13" y="1506548"/>
            <a:ext cx="8137615" cy="453459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2345285-377B-4A75-9CB0-FDA940E0A1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644" y="1247370"/>
            <a:ext cx="8372401" cy="48285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04B118B-D40E-429F-89D6-D74B7F29AE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974" y="1223089"/>
            <a:ext cx="8116654" cy="48285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4677943-D062-4FAB-816A-0BF79D5C6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644" y="1372764"/>
            <a:ext cx="8165332" cy="47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Useful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Concepts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for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DT (and RF)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0" y="1524000"/>
            <a:ext cx="55149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590800"/>
            <a:ext cx="73723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: esquinas redondeadas 4">
            <a:extLst>
              <a:ext uri="{FF2B5EF4-FFF2-40B4-BE49-F238E27FC236}">
                <a16:creationId xmlns:a16="http://schemas.microsoft.com/office/drawing/2014/main" xmlns="" id="{B4B79530-B4CC-4CFB-887D-8451491D01EA}"/>
              </a:ext>
            </a:extLst>
          </p:cNvPr>
          <p:cNvSpPr/>
          <p:nvPr/>
        </p:nvSpPr>
        <p:spPr bwMode="auto">
          <a:xfrm>
            <a:off x="517360" y="5257800"/>
            <a:ext cx="6104546" cy="7579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smtClean="0"/>
              <a:t>So, </a:t>
            </a:r>
            <a:r>
              <a:rPr lang="es-CL" sz="1400" kern="0" dirty="0" err="1" smtClean="0"/>
              <a:t>basically</a:t>
            </a:r>
            <a:r>
              <a:rPr lang="es-CL" sz="1400" kern="0" dirty="0" smtClean="0"/>
              <a:t>, </a:t>
            </a:r>
            <a:r>
              <a:rPr lang="es-CL" sz="1400" kern="0" dirty="0" err="1" smtClean="0"/>
              <a:t>entropy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attempts</a:t>
            </a:r>
            <a:r>
              <a:rPr lang="es-CL" sz="1400" kern="0" dirty="0" smtClean="0"/>
              <a:t> to </a:t>
            </a:r>
            <a:r>
              <a:rPr lang="es-CL" sz="1400" kern="0" dirty="0" err="1" smtClean="0"/>
              <a:t>maximize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mutuial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information</a:t>
            </a:r>
            <a:r>
              <a:rPr lang="es-CL" sz="1400" kern="0" dirty="0" smtClean="0"/>
              <a:t> (</a:t>
            </a:r>
            <a:r>
              <a:rPr lang="es-CL" sz="1400" kern="0" dirty="0" err="1" smtClean="0"/>
              <a:t>by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constructing</a:t>
            </a:r>
            <a:r>
              <a:rPr lang="es-CL" sz="1400" kern="0" dirty="0" smtClean="0"/>
              <a:t> a </a:t>
            </a:r>
            <a:r>
              <a:rPr lang="es-CL" sz="1400" kern="0" dirty="0" err="1" smtClean="0"/>
              <a:t>equal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probability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node</a:t>
            </a:r>
            <a:r>
              <a:rPr lang="es-CL" sz="1400" kern="0" dirty="0" smtClean="0"/>
              <a:t>) in </a:t>
            </a:r>
            <a:r>
              <a:rPr lang="es-CL" sz="1400" kern="0" dirty="0" err="1" smtClean="0"/>
              <a:t>the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decision</a:t>
            </a:r>
            <a:r>
              <a:rPr lang="es-CL" sz="1400" kern="0" dirty="0" smtClean="0"/>
              <a:t> </a:t>
            </a:r>
            <a:r>
              <a:rPr lang="es-CL" sz="1400" kern="0" dirty="0" err="1" smtClean="0"/>
              <a:t>tree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733281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Useful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Concepts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for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DT (and RF)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4" y="1828800"/>
            <a:ext cx="63627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0" y="3505200"/>
            <a:ext cx="78105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247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Useful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Concepts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for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DT (and RF)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4" y="1371600"/>
            <a:ext cx="63627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4" y="2676525"/>
            <a:ext cx="78105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1" y="4267200"/>
            <a:ext cx="64484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390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Useful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Concepts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 smtClean="0">
                <a:solidFill>
                  <a:srgbClr val="EE2653"/>
                </a:solidFill>
                <a:latin typeface="Arial" panose="020B0604020202020204"/>
              </a:rPr>
              <a:t>for</a:t>
            </a:r>
            <a:r>
              <a:rPr lang="es-CL" kern="0" dirty="0" smtClean="0">
                <a:solidFill>
                  <a:srgbClr val="EE2653"/>
                </a:solidFill>
                <a:latin typeface="Arial" panose="020B0604020202020204"/>
              </a:rPr>
              <a:t> DT (and RF)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371867"/>
            <a:ext cx="6456631" cy="312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0" y="4419600"/>
            <a:ext cx="6876605" cy="190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646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8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xmlns="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5764" y="589797"/>
            <a:ext cx="8072469" cy="504174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Decision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Trees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6E5D3FB-7946-4878-8626-31FDD3A3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62" y="1884841"/>
            <a:ext cx="2867025" cy="933450"/>
          </a:xfrm>
          <a:prstGeom prst="rect">
            <a:avLst/>
          </a:prstGeom>
        </p:spPr>
      </p:pic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xmlns="" id="{0DBF2F85-BE75-407E-BF50-E253DDBD7551}"/>
              </a:ext>
            </a:extLst>
          </p:cNvPr>
          <p:cNvSpPr/>
          <p:nvPr/>
        </p:nvSpPr>
        <p:spPr bwMode="auto">
          <a:xfrm>
            <a:off x="4416425" y="1367616"/>
            <a:ext cx="3962400" cy="213192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r>
              <a:rPr lang="en-US" sz="1400" b="1" dirty="0"/>
              <a:t>Python libraries for pre-processing: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Numpy</a:t>
            </a:r>
            <a:r>
              <a:rPr lang="en-US" sz="1400" kern="0" dirty="0"/>
              <a:t>: Mathematics library. Useful for making calculations.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Pyplot</a:t>
            </a:r>
            <a:r>
              <a:rPr lang="en-US" sz="1400" kern="0" dirty="0"/>
              <a:t>: Sub-library of matplotlib. Useful for plotting nice charts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Pandas: Most famous library for importing and managing datasets.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C06A3562-14C3-48A5-85B8-3CF969FA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51" y="3727112"/>
            <a:ext cx="3710949" cy="904875"/>
          </a:xfrm>
          <a:prstGeom prst="rect">
            <a:avLst/>
          </a:prstGeom>
        </p:spPr>
      </p:pic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xmlns="" id="{B4B79530-B4CC-4CFB-887D-8451491D01EA}"/>
              </a:ext>
            </a:extLst>
          </p:cNvPr>
          <p:cNvSpPr/>
          <p:nvPr/>
        </p:nvSpPr>
        <p:spPr bwMode="auto">
          <a:xfrm>
            <a:off x="4800600" y="3683405"/>
            <a:ext cx="3962400" cy="213192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400" kern="0" dirty="0"/>
              <a:t>We import the csv file. Then, we standardize it at our convenience (in this case, as arrays for the dependent and independent variables).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/>
              <a:t>”pd” is the pandas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kern="0" dirty="0" err="1"/>
              <a:t>iloc</a:t>
            </a:r>
            <a:r>
              <a:rPr lang="en-US" sz="1400" kern="0" dirty="0"/>
              <a:t> is used for specifying an index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242A5709-0D6F-4E92-8C06-B7E78C748FE1}"/>
              </a:ext>
            </a:extLst>
          </p:cNvPr>
          <p:cNvSpPr/>
          <p:nvPr/>
        </p:nvSpPr>
        <p:spPr>
          <a:xfrm>
            <a:off x="286268" y="1852492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5A1D9332-E351-4068-894E-148D7CFD931F}"/>
              </a:ext>
            </a:extLst>
          </p:cNvPr>
          <p:cNvSpPr/>
          <p:nvPr/>
        </p:nvSpPr>
        <p:spPr>
          <a:xfrm>
            <a:off x="284841" y="3703057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922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xmlns="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44880" y="58270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Decision</a:t>
            </a:r>
            <a:r>
              <a:rPr kumimoji="0" lang="es-CL" sz="2100" b="0" i="0" u="none" strike="noStrike" kern="0" cap="none" spc="0" normalizeH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noProof="0" dirty="0" err="1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Trees</a:t>
            </a:r>
            <a:r>
              <a:rPr kumimoji="0" lang="es-CL" sz="2100" b="0" i="0" u="none" strike="noStrike" kern="0" cap="none" spc="0" normalizeH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in 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xmlns="" id="{B4B79530-B4CC-4CFB-887D-8451491D01EA}"/>
              </a:ext>
            </a:extLst>
          </p:cNvPr>
          <p:cNvSpPr/>
          <p:nvPr/>
        </p:nvSpPr>
        <p:spPr bwMode="auto">
          <a:xfrm>
            <a:off x="5317670" y="2326949"/>
            <a:ext cx="3678657" cy="110414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200" kern="0" dirty="0"/>
              <a:t>L</a:t>
            </a:r>
            <a:r>
              <a:rPr lang="en-US" sz="1200" kern="0" dirty="0" err="1"/>
              <a:t>et’s</a:t>
            </a:r>
            <a:r>
              <a:rPr lang="en-US" sz="1200" kern="0" dirty="0"/>
              <a:t> talk a little bit about the parameters:</a:t>
            </a:r>
          </a:p>
          <a:p>
            <a:pPr algn="just"/>
            <a:endParaRPr lang="en-US" sz="1200" kern="0" dirty="0"/>
          </a:p>
          <a:p>
            <a:pPr algn="just"/>
            <a:r>
              <a:rPr lang="en-US" sz="1200" kern="0" dirty="0"/>
              <a:t>-</a:t>
            </a:r>
            <a:r>
              <a:rPr lang="en-US" sz="1200" kern="0" dirty="0" err="1"/>
              <a:t>fit_intercept</a:t>
            </a:r>
            <a:r>
              <a:rPr lang="en-US" sz="1200" kern="0" dirty="0"/>
              <a:t>: When shall we use it?</a:t>
            </a:r>
          </a:p>
          <a:p>
            <a:pPr algn="just"/>
            <a:r>
              <a:rPr lang="en-US" sz="1200" kern="0" dirty="0"/>
              <a:t>-normalize: What does this mean?</a:t>
            </a:r>
          </a:p>
          <a:p>
            <a:pPr algn="just"/>
            <a:r>
              <a:rPr lang="en-US" sz="1200" kern="0" dirty="0"/>
              <a:t>-</a:t>
            </a:r>
            <a:r>
              <a:rPr lang="en-US" sz="1200" kern="0" dirty="0" err="1"/>
              <a:t>n_jobs</a:t>
            </a:r>
            <a:r>
              <a:rPr lang="en-US" sz="1200" kern="0" dirty="0"/>
              <a:t>: This could optimize the process. Why?</a:t>
            </a:r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A8E658D7-FDE0-4E5D-B982-6D28060D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380185"/>
            <a:ext cx="7134225" cy="769534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xmlns="" id="{73387259-88E1-4C47-B962-70CEB80EB642}"/>
              </a:ext>
            </a:extLst>
          </p:cNvPr>
          <p:cNvSpPr/>
          <p:nvPr/>
        </p:nvSpPr>
        <p:spPr>
          <a:xfrm>
            <a:off x="155575" y="1303287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54FA3CC4-FD9F-453E-ADC5-E2F9E63B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50" y="2485128"/>
            <a:ext cx="4408431" cy="787788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xmlns="" id="{A78EBD9B-11F2-4F0D-A95A-E8547138700B}"/>
              </a:ext>
            </a:extLst>
          </p:cNvPr>
          <p:cNvSpPr/>
          <p:nvPr/>
        </p:nvSpPr>
        <p:spPr>
          <a:xfrm>
            <a:off x="155575" y="2349586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6C68E2D5-D8CE-4483-AFF9-DFC87E48A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78" y="3493250"/>
            <a:ext cx="4057650" cy="466725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xmlns="" id="{40E94490-7EB2-43B2-B873-248A146D0AB7}"/>
              </a:ext>
            </a:extLst>
          </p:cNvPr>
          <p:cNvSpPr/>
          <p:nvPr/>
        </p:nvSpPr>
        <p:spPr>
          <a:xfrm>
            <a:off x="5386299" y="4383345"/>
            <a:ext cx="4988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</a:t>
            </a:r>
            <a:endParaRPr lang="es-E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67612F12-4199-4E51-8D9B-72B82FC38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155" y="3614336"/>
            <a:ext cx="934513" cy="254924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xmlns="" id="{A6BEE094-4B37-441D-B1B8-A399A246A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710" y="3614336"/>
            <a:ext cx="1000505" cy="2549249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xmlns="" id="{45A3163C-ADE7-484A-94B1-D112BCFCF779}"/>
              </a:ext>
            </a:extLst>
          </p:cNvPr>
          <p:cNvSpPr/>
          <p:nvPr/>
        </p:nvSpPr>
        <p:spPr>
          <a:xfrm>
            <a:off x="128945" y="3236008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xmlns="" id="{347ECC9F-6CB1-4F22-88E8-94429B528F7B}"/>
              </a:ext>
            </a:extLst>
          </p:cNvPr>
          <p:cNvSpPr/>
          <p:nvPr/>
        </p:nvSpPr>
        <p:spPr>
          <a:xfrm>
            <a:off x="6840244" y="4383345"/>
            <a:ext cx="6335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y'</a:t>
            </a:r>
            <a:endParaRPr lang="es-E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xmlns="" id="{CD8BD60E-FD54-43B4-A26D-0A492294F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943" y="4400511"/>
            <a:ext cx="2381845" cy="161107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xmlns="" id="{454C6958-3FFA-4764-A5E0-FCAA1DDD52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788" y="4398772"/>
            <a:ext cx="2381846" cy="161107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xmlns="" id="{FD8439E0-BD52-47B4-9FE5-0A1C6D0EA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391" y="4169888"/>
            <a:ext cx="3551375" cy="2072325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xmlns="" id="{5C608908-6DE1-452C-B797-E1BCAAD080A3}"/>
              </a:ext>
            </a:extLst>
          </p:cNvPr>
          <p:cNvSpPr/>
          <p:nvPr/>
        </p:nvSpPr>
        <p:spPr>
          <a:xfrm>
            <a:off x="155575" y="472171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7525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6" grpId="0"/>
      <p:bldP spid="29" grpId="0"/>
      <p:bldP spid="33" grpId="0"/>
      <p:bldP spid="34" grpId="0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alueserve Common Layout">
  <a:themeElements>
    <a:clrScheme name="Evalueserve New Theme">
      <a:dk1>
        <a:srgbClr val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xmlns="" name="Evalueserve_Sections_Template_28, April 2015.potx" id="{39CB17F5-79C8-4044-9C90-9DD742FB7165}" vid="{16D2F853-B6A7-41A7-A66D-EDC45D59D9A1}"/>
    </a:ext>
  </a:extLst>
</a:theme>
</file>

<file path=ppt/theme/theme2.xml><?xml version="1.0" encoding="utf-8"?>
<a:theme xmlns:a="http://schemas.openxmlformats.org/drawingml/2006/main" name="Evalueserve Pink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xmlns="" name="Evalueserve_Sections_Template_28, April 2015.potx" id="{39CB17F5-79C8-4044-9C90-9DD742FB7165}" vid="{95F03569-6932-431F-A78E-9F755726E304}"/>
    </a:ext>
  </a:extLst>
</a:theme>
</file>

<file path=ppt/theme/theme3.xml><?xml version="1.0" encoding="utf-8"?>
<a:theme xmlns:a="http://schemas.openxmlformats.org/drawingml/2006/main" name="Evalueserve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xmlns="" name="Evalueserve_Sections_Template_28, April 2015.potx" id="{39CB17F5-79C8-4044-9C90-9DD742FB7165}" vid="{8915B2CC-3F9C-4D74-AAC3-2B584A303086}"/>
    </a:ext>
  </a:extLst>
</a:theme>
</file>

<file path=ppt/theme/theme4.xml><?xml version="1.0" encoding="utf-8"?>
<a:theme xmlns:a="http://schemas.openxmlformats.org/drawingml/2006/main" name="Evalueserve Dark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xmlns="" name="Evalueserve_Sections_Template_28, April 2015.potx" id="{39CB17F5-79C8-4044-9C90-9DD742FB7165}" vid="{1EF3E39D-FC65-4436-9B55-05D49828E21E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Evalueserve PowerPoint Template</Template>
  <TotalTime>8605</TotalTime>
  <Words>686</Words>
  <Application>Microsoft Office PowerPoint</Application>
  <PresentationFormat>On-screen Show (4:3)</PresentationFormat>
  <Paragraphs>160</Paragraphs>
  <Slides>19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Evalueserve Common Layout</vt:lpstr>
      <vt:lpstr>Evalueserve Pink Theme</vt:lpstr>
      <vt:lpstr>Evalueserve Purple Theme</vt:lpstr>
      <vt:lpstr>Evalueserve Dark Purple Theme</vt:lpstr>
      <vt:lpstr>think-cell Slide</vt:lpstr>
      <vt:lpstr>Machine Learning A-Z™: Hands-On Python &amp; R In Data Science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Profitability</dc:title>
  <dc:creator>Erick</dc:creator>
  <cp:lastModifiedBy>Juan Carlos Urrutia</cp:lastModifiedBy>
  <cp:revision>203</cp:revision>
  <dcterms:created xsi:type="dcterms:W3CDTF">2015-08-27T23:57:25Z</dcterms:created>
  <dcterms:modified xsi:type="dcterms:W3CDTF">2019-06-20T22:01:32Z</dcterms:modified>
</cp:coreProperties>
</file>